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311" r:id="rId2"/>
    <p:sldId id="316" r:id="rId3"/>
    <p:sldId id="317" r:id="rId4"/>
    <p:sldId id="314" r:id="rId5"/>
    <p:sldId id="319" r:id="rId6"/>
    <p:sldId id="358" r:id="rId7"/>
    <p:sldId id="332" r:id="rId8"/>
    <p:sldId id="333" r:id="rId9"/>
    <p:sldId id="334" r:id="rId10"/>
    <p:sldId id="336" r:id="rId11"/>
    <p:sldId id="337" r:id="rId12"/>
    <p:sldId id="338" r:id="rId13"/>
    <p:sldId id="339" r:id="rId14"/>
    <p:sldId id="340" r:id="rId15"/>
    <p:sldId id="324" r:id="rId16"/>
    <p:sldId id="325" r:id="rId17"/>
    <p:sldId id="312" r:id="rId18"/>
    <p:sldId id="323" r:id="rId19"/>
    <p:sldId id="330" r:id="rId20"/>
    <p:sldId id="329" r:id="rId21"/>
    <p:sldId id="342" r:id="rId22"/>
    <p:sldId id="322" r:id="rId23"/>
    <p:sldId id="318" r:id="rId24"/>
    <p:sldId id="327" r:id="rId25"/>
    <p:sldId id="328" r:id="rId26"/>
    <p:sldId id="343" r:id="rId27"/>
    <p:sldId id="344" r:id="rId28"/>
    <p:sldId id="345" r:id="rId29"/>
    <p:sldId id="368" r:id="rId30"/>
    <p:sldId id="367" r:id="rId31"/>
    <p:sldId id="369" r:id="rId32"/>
    <p:sldId id="370" r:id="rId33"/>
    <p:sldId id="321" r:id="rId34"/>
    <p:sldId id="304" r:id="rId35"/>
    <p:sldId id="307" r:id="rId36"/>
    <p:sldId id="305" r:id="rId37"/>
    <p:sldId id="308" r:id="rId38"/>
    <p:sldId id="309" r:id="rId39"/>
    <p:sldId id="346" r:id="rId40"/>
    <p:sldId id="372" r:id="rId41"/>
    <p:sldId id="347" r:id="rId42"/>
    <p:sldId id="351" r:id="rId43"/>
    <p:sldId id="331" r:id="rId44"/>
    <p:sldId id="353" r:id="rId45"/>
    <p:sldId id="359" r:id="rId46"/>
    <p:sldId id="352" r:id="rId47"/>
    <p:sldId id="354" r:id="rId48"/>
    <p:sldId id="356" r:id="rId49"/>
    <p:sldId id="357" r:id="rId50"/>
    <p:sldId id="360" r:id="rId51"/>
    <p:sldId id="361" r:id="rId52"/>
    <p:sldId id="362" r:id="rId53"/>
    <p:sldId id="365" r:id="rId54"/>
    <p:sldId id="366" r:id="rId55"/>
    <p:sldId id="364" r:id="rId56"/>
    <p:sldId id="348" r:id="rId57"/>
    <p:sldId id="34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224"/>
  </p:normalViewPr>
  <p:slideViewPr>
    <p:cSldViewPr snapToGrid="0">
      <p:cViewPr>
        <p:scale>
          <a:sx n="121" d="100"/>
          <a:sy n="121" d="100"/>
        </p:scale>
        <p:origin x="44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E5D9E-2B1C-1E40-AB8E-F94C34D1804F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81AF3-7523-2C42-9A26-C86EBBB5F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4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2A3E9-688C-6045-B4D3-10A683106A7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6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2A3E9-688C-6045-B4D3-10A683106A7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68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2A3E9-688C-6045-B4D3-10A683106A7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406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608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962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50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965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11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411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870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4269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271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402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30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0865A-C80F-61B3-360A-EE271B9B9CA0}"/>
              </a:ext>
            </a:extLst>
          </p:cNvPr>
          <p:cNvSpPr txBox="1"/>
          <p:nvPr/>
        </p:nvSpPr>
        <p:spPr>
          <a:xfrm>
            <a:off x="3632328" y="2865120"/>
            <a:ext cx="5154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Correlation Analysis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51559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C21E56-9F4F-BC0A-3600-DBB3647DA5AC}"/>
              </a:ext>
            </a:extLst>
          </p:cNvPr>
          <p:cNvSpPr txBox="1"/>
          <p:nvPr/>
        </p:nvSpPr>
        <p:spPr>
          <a:xfrm>
            <a:off x="0" y="6315643"/>
            <a:ext cx="6202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Knight Dataset w/ </a:t>
            </a:r>
            <a:r>
              <a:rPr lang="en-US" b="1" dirty="0" err="1"/>
              <a:t>drawdate</a:t>
            </a:r>
            <a:r>
              <a:rPr lang="en-US" b="1" dirty="0"/>
              <a:t> difference &lt;= 120 days, PCA of CSF</a:t>
            </a:r>
          </a:p>
        </p:txBody>
      </p:sp>
      <p:pic>
        <p:nvPicPr>
          <p:cNvPr id="3" name="Picture 2" descr="A diagram with red and blue dots&#10;&#10;Description automatically generated">
            <a:extLst>
              <a:ext uri="{FF2B5EF4-FFF2-40B4-BE49-F238E27FC236}">
                <a16:creationId xmlns:a16="http://schemas.microsoft.com/office/drawing/2014/main" id="{8E4B1988-4F59-555E-B4D8-EBA7771F1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2" y="199781"/>
            <a:ext cx="6019195" cy="60895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FBCDFB-72D7-CDBA-C91C-67DD7F418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18" y="472314"/>
            <a:ext cx="5573128" cy="5638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EAB7ED-4908-17FD-39C6-52508DC9BEFE}"/>
              </a:ext>
            </a:extLst>
          </p:cNvPr>
          <p:cNvSpPr txBox="1"/>
          <p:nvPr/>
        </p:nvSpPr>
        <p:spPr>
          <a:xfrm>
            <a:off x="8314996" y="6292197"/>
            <a:ext cx="25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Same dataset, Scree plot</a:t>
            </a:r>
          </a:p>
        </p:txBody>
      </p:sp>
    </p:spTree>
    <p:extLst>
      <p:ext uri="{BB962C8B-B14F-4D97-AF65-F5344CB8AC3E}">
        <p14:creationId xmlns:p14="http://schemas.microsoft.com/office/powerpoint/2010/main" val="3442384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different types of dots&#10;&#10;Description automatically generated">
            <a:extLst>
              <a:ext uri="{FF2B5EF4-FFF2-40B4-BE49-F238E27FC236}">
                <a16:creationId xmlns:a16="http://schemas.microsoft.com/office/drawing/2014/main" id="{8CFB5C00-E47E-BB55-E1F1-FC382E1C4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460" y="211015"/>
            <a:ext cx="5743079" cy="5810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39DA7B-8C12-0E2C-0EB7-B91280EFEC5D}"/>
              </a:ext>
            </a:extLst>
          </p:cNvPr>
          <p:cNvSpPr txBox="1"/>
          <p:nvPr/>
        </p:nvSpPr>
        <p:spPr>
          <a:xfrm>
            <a:off x="2915865" y="6277653"/>
            <a:ext cx="6360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Knight Dataset w/ </a:t>
            </a:r>
            <a:r>
              <a:rPr lang="en-US" b="1" dirty="0" err="1"/>
              <a:t>drawdate</a:t>
            </a:r>
            <a:r>
              <a:rPr lang="en-US" b="1" dirty="0"/>
              <a:t> difference &lt;= 120 days, T-SNE of CSF</a:t>
            </a:r>
          </a:p>
        </p:txBody>
      </p:sp>
    </p:spTree>
    <p:extLst>
      <p:ext uri="{BB962C8B-B14F-4D97-AF65-F5344CB8AC3E}">
        <p14:creationId xmlns:p14="http://schemas.microsoft.com/office/powerpoint/2010/main" val="1282197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39DA7B-8C12-0E2C-0EB7-B91280EFEC5D}"/>
              </a:ext>
            </a:extLst>
          </p:cNvPr>
          <p:cNvSpPr txBox="1"/>
          <p:nvPr/>
        </p:nvSpPr>
        <p:spPr>
          <a:xfrm>
            <a:off x="2185155" y="6277653"/>
            <a:ext cx="782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Knight Dataset w/ </a:t>
            </a:r>
            <a:r>
              <a:rPr lang="en-US" b="1" dirty="0" err="1"/>
              <a:t>drawdate</a:t>
            </a:r>
            <a:r>
              <a:rPr lang="en-US" b="1" dirty="0"/>
              <a:t> difference &lt;= 120 days, T-SNE of CSF – Plasma Ratio</a:t>
            </a:r>
          </a:p>
        </p:txBody>
      </p:sp>
      <p:pic>
        <p:nvPicPr>
          <p:cNvPr id="5" name="Picture 4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683362D9-116F-AB42-54BD-440CA1789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860" y="14287"/>
            <a:ext cx="6190817" cy="626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6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39DA7B-8C12-0E2C-0EB7-B91280EFEC5D}"/>
              </a:ext>
            </a:extLst>
          </p:cNvPr>
          <p:cNvSpPr txBox="1"/>
          <p:nvPr/>
        </p:nvSpPr>
        <p:spPr>
          <a:xfrm>
            <a:off x="2741138" y="6277653"/>
            <a:ext cx="670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Knight Dataset w/ </a:t>
            </a:r>
            <a:r>
              <a:rPr lang="en-US" b="1" dirty="0" err="1"/>
              <a:t>drawdate</a:t>
            </a:r>
            <a:r>
              <a:rPr lang="en-US" b="1" dirty="0"/>
              <a:t> difference &lt;= 120 days, T-SNE of Plasma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77EB85-C36B-4A43-71F0-73CAA59BD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665" y="509032"/>
            <a:ext cx="5690667" cy="576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6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1BF06438-EA63-60DF-BE05-17723073E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80" y="115246"/>
            <a:ext cx="2796405" cy="2834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8507E08E-ADAF-2709-D2E6-A2C4007B7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6" y="115246"/>
            <a:ext cx="2807282" cy="2834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B97CA991-CE8A-9E0D-A8FE-94C06A024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069" y="115246"/>
            <a:ext cx="2801932" cy="2834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CC1BF89F-FC58-4AF1-D4BB-EBE81A326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616" y="3215436"/>
            <a:ext cx="2801869" cy="2834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65BA9939-0C25-B06A-CBDB-CF30724E1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136" y="3215436"/>
            <a:ext cx="2796405" cy="2834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00C450EB-D2DC-6BD0-2A3F-07897474C4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132" y="3215436"/>
            <a:ext cx="2801869" cy="2834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E48A66-87FF-1F17-38A5-868555B5E359}"/>
              </a:ext>
            </a:extLst>
          </p:cNvPr>
          <p:cNvSpPr txBox="1"/>
          <p:nvPr/>
        </p:nvSpPr>
        <p:spPr>
          <a:xfrm>
            <a:off x="2045884" y="6234742"/>
            <a:ext cx="810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Knight Dataset w/ </a:t>
            </a:r>
            <a:r>
              <a:rPr lang="en-US" b="1" dirty="0" err="1"/>
              <a:t>drawdate</a:t>
            </a:r>
            <a:r>
              <a:rPr lang="en-US" b="1" dirty="0"/>
              <a:t> diff &lt;= 120 days, T-SNE of CSF w/ different perplexities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3E6AD7-DBF5-81AC-217A-42E932F0AA89}"/>
              </a:ext>
            </a:extLst>
          </p:cNvPr>
          <p:cNvSpPr txBox="1"/>
          <p:nvPr/>
        </p:nvSpPr>
        <p:spPr>
          <a:xfrm>
            <a:off x="10803592" y="5773077"/>
            <a:ext cx="1365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Perplexity = </a:t>
            </a:r>
          </a:p>
          <a:p>
            <a:r>
              <a:rPr lang="en-US" b="1" dirty="0"/>
              <a:t>5, 10, 20,</a:t>
            </a:r>
          </a:p>
          <a:p>
            <a:r>
              <a:rPr lang="en-US" b="1" dirty="0"/>
              <a:t>30, 40, 50</a:t>
            </a:r>
          </a:p>
        </p:txBody>
      </p:sp>
    </p:spTree>
    <p:extLst>
      <p:ext uri="{BB962C8B-B14F-4D97-AF65-F5344CB8AC3E}">
        <p14:creationId xmlns:p14="http://schemas.microsoft.com/office/powerpoint/2010/main" val="832728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0865A-C80F-61B3-360A-EE271B9B9CA0}"/>
              </a:ext>
            </a:extLst>
          </p:cNvPr>
          <p:cNvSpPr txBox="1"/>
          <p:nvPr/>
        </p:nvSpPr>
        <p:spPr>
          <a:xfrm>
            <a:off x="3405509" y="2865120"/>
            <a:ext cx="5607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Linear Regression to </a:t>
            </a:r>
          </a:p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Predict Biological Age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167805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39DFB13F-56EB-87DF-0849-E472524F9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24" y="603367"/>
            <a:ext cx="5568576" cy="4654649"/>
          </a:xfrm>
          <a:prstGeom prst="rect">
            <a:avLst/>
          </a:prstGeom>
        </p:spPr>
      </p:pic>
      <p:pic>
        <p:nvPicPr>
          <p:cNvPr id="5" name="Picture 4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60982888-7A23-5FA3-CE16-3EAF0A1E2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47" y="603367"/>
            <a:ext cx="5360029" cy="4738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806CC-2B9D-432C-0812-34F766A5D38A}"/>
              </a:ext>
            </a:extLst>
          </p:cNvPr>
          <p:cNvSpPr txBox="1"/>
          <p:nvPr/>
        </p:nvSpPr>
        <p:spPr>
          <a:xfrm>
            <a:off x="923330" y="5514938"/>
            <a:ext cx="107624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Ran on Stanford Dataset. </a:t>
            </a:r>
          </a:p>
          <a:p>
            <a:r>
              <a:rPr lang="en-US" b="1" dirty="0"/>
              <a:t>Uses linear regression to predict chronological age from plasma proteomes (left)</a:t>
            </a:r>
          </a:p>
          <a:p>
            <a:r>
              <a:rPr lang="en-US" b="1" dirty="0"/>
              <a:t>Uses linear regression to predict chronological age from plasma-CSF ratio, but two principal components (right)</a:t>
            </a:r>
          </a:p>
        </p:txBody>
      </p:sp>
    </p:spTree>
    <p:extLst>
      <p:ext uri="{BB962C8B-B14F-4D97-AF65-F5344CB8AC3E}">
        <p14:creationId xmlns:p14="http://schemas.microsoft.com/office/powerpoint/2010/main" val="2272511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0865A-C80F-61B3-360A-EE271B9B9CA0}"/>
              </a:ext>
            </a:extLst>
          </p:cNvPr>
          <p:cNvSpPr txBox="1"/>
          <p:nvPr/>
        </p:nvSpPr>
        <p:spPr>
          <a:xfrm>
            <a:off x="2327590" y="2865120"/>
            <a:ext cx="77636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 – </a:t>
            </a:r>
          </a:p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Sample Population Histograms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92067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ue and red bars&#10;&#10;Description automatically generated">
            <a:extLst>
              <a:ext uri="{FF2B5EF4-FFF2-40B4-BE49-F238E27FC236}">
                <a16:creationId xmlns:a16="http://schemas.microsoft.com/office/drawing/2014/main" id="{65AEFDF0-7B0B-867D-D3A9-12BCC229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62897"/>
            <a:ext cx="7772400" cy="5932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390214-23EB-5B72-11DF-E231076B5BCA}"/>
              </a:ext>
            </a:extLst>
          </p:cNvPr>
          <p:cNvSpPr txBox="1"/>
          <p:nvPr/>
        </p:nvSpPr>
        <p:spPr>
          <a:xfrm>
            <a:off x="0" y="6537434"/>
            <a:ext cx="899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* This is before summer, when we filtered out the ambiguous patients in the Knight dataset.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808A5-9469-5F9F-6CB5-38D638C010DA}"/>
              </a:ext>
            </a:extLst>
          </p:cNvPr>
          <p:cNvSpPr txBox="1"/>
          <p:nvPr/>
        </p:nvSpPr>
        <p:spPr>
          <a:xfrm>
            <a:off x="3388624" y="93565"/>
            <a:ext cx="541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Population for patients from Knight Dataset &lt; 180 days</a:t>
            </a:r>
          </a:p>
        </p:txBody>
      </p:sp>
    </p:spTree>
    <p:extLst>
      <p:ext uri="{BB962C8B-B14F-4D97-AF65-F5344CB8AC3E}">
        <p14:creationId xmlns:p14="http://schemas.microsoft.com/office/powerpoint/2010/main" val="2886286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8CF6DA88-4AA7-5337-36A6-E047A7A9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734" y="437070"/>
            <a:ext cx="7832531" cy="59838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C61EAF-9CC3-9D8A-CE9F-43A16B71F430}"/>
              </a:ext>
            </a:extLst>
          </p:cNvPr>
          <p:cNvSpPr txBox="1"/>
          <p:nvPr/>
        </p:nvSpPr>
        <p:spPr>
          <a:xfrm>
            <a:off x="3632706" y="221626"/>
            <a:ext cx="5292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Population for patients from Knight Dataset</a:t>
            </a:r>
          </a:p>
        </p:txBody>
      </p:sp>
    </p:spTree>
    <p:extLst>
      <p:ext uri="{BB962C8B-B14F-4D97-AF65-F5344CB8AC3E}">
        <p14:creationId xmlns:p14="http://schemas.microsoft.com/office/powerpoint/2010/main" val="1583122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dots and lines&#10;&#10;Description automatically generated">
            <a:extLst>
              <a:ext uri="{FF2B5EF4-FFF2-40B4-BE49-F238E27FC236}">
                <a16:creationId xmlns:a16="http://schemas.microsoft.com/office/drawing/2014/main" id="{AB7A3FB1-B41F-3D1B-749A-D4B0A622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98" y="125361"/>
            <a:ext cx="9053204" cy="5658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1F6A6E-2860-02CE-F68B-7F105766D74F}"/>
              </a:ext>
            </a:extLst>
          </p:cNvPr>
          <p:cNvSpPr txBox="1"/>
          <p:nvPr/>
        </p:nvSpPr>
        <p:spPr>
          <a:xfrm>
            <a:off x="3019360" y="5783614"/>
            <a:ext cx="6153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Correlation Network of Stanford CSF Proteomes </a:t>
            </a:r>
          </a:p>
          <a:p>
            <a:pPr algn="ctr"/>
            <a:r>
              <a:rPr lang="en-US" b="1" dirty="0"/>
              <a:t>(Hierarchically clustered, filtered by significance of correlation)</a:t>
            </a:r>
          </a:p>
        </p:txBody>
      </p:sp>
    </p:spTree>
    <p:extLst>
      <p:ext uri="{BB962C8B-B14F-4D97-AF65-F5344CB8AC3E}">
        <p14:creationId xmlns:p14="http://schemas.microsoft.com/office/powerpoint/2010/main" val="1576529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age groups&#10;&#10;Description automatically generated with medium confidence">
            <a:extLst>
              <a:ext uri="{FF2B5EF4-FFF2-40B4-BE49-F238E27FC236}">
                <a16:creationId xmlns:a16="http://schemas.microsoft.com/office/drawing/2014/main" id="{D54D3D60-FC28-9E2F-E785-4D3C06B63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607" y="672606"/>
            <a:ext cx="7894785" cy="58838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BE41EE-0455-5CFE-74A1-3A04E25150ED}"/>
              </a:ext>
            </a:extLst>
          </p:cNvPr>
          <p:cNvSpPr txBox="1"/>
          <p:nvPr/>
        </p:nvSpPr>
        <p:spPr>
          <a:xfrm>
            <a:off x="3814765" y="116879"/>
            <a:ext cx="456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Population for patients from Stanford Dataset</a:t>
            </a:r>
          </a:p>
        </p:txBody>
      </p:sp>
    </p:spTree>
    <p:extLst>
      <p:ext uri="{BB962C8B-B14F-4D97-AF65-F5344CB8AC3E}">
        <p14:creationId xmlns:p14="http://schemas.microsoft.com/office/powerpoint/2010/main" val="1078448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ue and red bars&#10;&#10;Description automatically generated">
            <a:extLst>
              <a:ext uri="{FF2B5EF4-FFF2-40B4-BE49-F238E27FC236}">
                <a16:creationId xmlns:a16="http://schemas.microsoft.com/office/drawing/2014/main" id="{F6B2A793-E265-E4CE-62EA-B7927503B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712" y="783644"/>
            <a:ext cx="7772400" cy="5912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B1C6A-CC4F-4D42-1AFE-C00332745C33}"/>
              </a:ext>
            </a:extLst>
          </p:cNvPr>
          <p:cNvSpPr txBox="1"/>
          <p:nvPr/>
        </p:nvSpPr>
        <p:spPr>
          <a:xfrm>
            <a:off x="2912275" y="97557"/>
            <a:ext cx="6367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Population for Combined dataset (Stanford + Knight &lt; 120 days), </a:t>
            </a:r>
          </a:p>
          <a:p>
            <a:pPr algn="ctr"/>
            <a:r>
              <a:rPr lang="en-US" b="1" dirty="0"/>
              <a:t>without ambiguous patients in Knight Dataset</a:t>
            </a:r>
          </a:p>
        </p:txBody>
      </p:sp>
    </p:spTree>
    <p:extLst>
      <p:ext uri="{BB962C8B-B14F-4D97-AF65-F5344CB8AC3E}">
        <p14:creationId xmlns:p14="http://schemas.microsoft.com/office/powerpoint/2010/main" val="2256534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0865A-C80F-61B3-360A-EE271B9B9CA0}"/>
              </a:ext>
            </a:extLst>
          </p:cNvPr>
          <p:cNvSpPr txBox="1"/>
          <p:nvPr/>
        </p:nvSpPr>
        <p:spPr>
          <a:xfrm>
            <a:off x="3512041" y="2865120"/>
            <a:ext cx="5394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Time-Series Heatmap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88621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808B7BA1-E867-6AC7-AEBA-7FAE0504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0"/>
            <a:ext cx="7772400" cy="5956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0B05AD-0E7A-931D-5659-DCDE4F83F843}"/>
              </a:ext>
            </a:extLst>
          </p:cNvPr>
          <p:cNvSpPr txBox="1"/>
          <p:nvPr/>
        </p:nvSpPr>
        <p:spPr>
          <a:xfrm>
            <a:off x="2641503" y="5937757"/>
            <a:ext cx="6909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AD patients’ CSF within Knight (&lt;180 days) dataset. </a:t>
            </a:r>
          </a:p>
          <a:p>
            <a:pPr algn="ctr"/>
            <a:r>
              <a:rPr lang="en-US" b="1" dirty="0"/>
              <a:t>Ordered by hierarchical clustering. Trajectories are LOESS interpolated.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95001-B39A-8C0D-9DB9-B31C10B4DD4F}"/>
              </a:ext>
            </a:extLst>
          </p:cNvPr>
          <p:cNvSpPr txBox="1"/>
          <p:nvPr/>
        </p:nvSpPr>
        <p:spPr>
          <a:xfrm>
            <a:off x="0" y="6537434"/>
            <a:ext cx="899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* This is before summer, when we filtered out the ambiguous patients in the Knight dataset.</a:t>
            </a:r>
          </a:p>
        </p:txBody>
      </p:sp>
    </p:spTree>
    <p:extLst>
      <p:ext uri="{BB962C8B-B14F-4D97-AF65-F5344CB8AC3E}">
        <p14:creationId xmlns:p14="http://schemas.microsoft.com/office/powerpoint/2010/main" val="3014547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2F63E8C4-70EB-F084-0C66-C764C773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0"/>
            <a:ext cx="7772400" cy="5956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257A5E-75D3-50DD-1E0B-3D89DDF35630}"/>
              </a:ext>
            </a:extLst>
          </p:cNvPr>
          <p:cNvSpPr txBox="1"/>
          <p:nvPr/>
        </p:nvSpPr>
        <p:spPr>
          <a:xfrm>
            <a:off x="2641496" y="5922582"/>
            <a:ext cx="690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 patients’ CSF within Knight (&lt;180 days) dataset. </a:t>
            </a:r>
          </a:p>
          <a:p>
            <a:pPr algn="ctr"/>
            <a:r>
              <a:rPr lang="en-US" b="1" dirty="0"/>
              <a:t>Ordered by hierarchical clustering. Trajectories are LOESS interpolated.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20B7DA-3D4C-8BB9-CD8A-C3DC8FADDB10}"/>
              </a:ext>
            </a:extLst>
          </p:cNvPr>
          <p:cNvSpPr txBox="1"/>
          <p:nvPr/>
        </p:nvSpPr>
        <p:spPr>
          <a:xfrm>
            <a:off x="0" y="6537434"/>
            <a:ext cx="899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* This is before summer, when we filtered out the ambiguous patients in the Knight dataset.</a:t>
            </a:r>
          </a:p>
        </p:txBody>
      </p:sp>
    </p:spTree>
    <p:extLst>
      <p:ext uri="{BB962C8B-B14F-4D97-AF65-F5344CB8AC3E}">
        <p14:creationId xmlns:p14="http://schemas.microsoft.com/office/powerpoint/2010/main" val="2389763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showing a number of years&#10;&#10;Description automatically generated with medium confidence">
            <a:extLst>
              <a:ext uri="{FF2B5EF4-FFF2-40B4-BE49-F238E27FC236}">
                <a16:creationId xmlns:a16="http://schemas.microsoft.com/office/drawing/2014/main" id="{07F2304C-FA82-A610-8DCA-FF6C7B5F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0"/>
            <a:ext cx="7772400" cy="5956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CF39FD-58AA-55ED-0812-C3DB7F341E81}"/>
              </a:ext>
            </a:extLst>
          </p:cNvPr>
          <p:cNvSpPr txBox="1"/>
          <p:nvPr/>
        </p:nvSpPr>
        <p:spPr>
          <a:xfrm>
            <a:off x="1761416" y="5922582"/>
            <a:ext cx="8669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 patients’ CSF within Knight (&lt;120 days) dataset. </a:t>
            </a:r>
          </a:p>
          <a:p>
            <a:pPr algn="ctr"/>
            <a:r>
              <a:rPr lang="en-US" b="1" dirty="0"/>
              <a:t>Ordered by the same row indices as the AD heatmap. Trajectories are LOESS interpolated.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94F145-4681-1B94-111D-D30295B060E5}"/>
              </a:ext>
            </a:extLst>
          </p:cNvPr>
          <p:cNvSpPr txBox="1"/>
          <p:nvPr/>
        </p:nvSpPr>
        <p:spPr>
          <a:xfrm>
            <a:off x="0" y="6537434"/>
            <a:ext cx="899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* This is before summer, when we filtered out the ambiguous patients in the Knight dataset.</a:t>
            </a:r>
          </a:p>
        </p:txBody>
      </p:sp>
    </p:spTree>
    <p:extLst>
      <p:ext uri="{BB962C8B-B14F-4D97-AF65-F5344CB8AC3E}">
        <p14:creationId xmlns:p14="http://schemas.microsoft.com/office/powerpoint/2010/main" val="496478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0865A-C80F-61B3-360A-EE271B9B9CA0}"/>
              </a:ext>
            </a:extLst>
          </p:cNvPr>
          <p:cNvSpPr txBox="1"/>
          <p:nvPr/>
        </p:nvSpPr>
        <p:spPr>
          <a:xfrm>
            <a:off x="3732516" y="2865120"/>
            <a:ext cx="49537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Clustering Analysis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886567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2391AF0-ECC4-5F19-5634-C67AC7D2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07" y="1649521"/>
            <a:ext cx="5751356" cy="3941064"/>
          </a:xfrm>
          <a:prstGeom prst="rect">
            <a:avLst/>
          </a:prstGeom>
        </p:spPr>
      </p:pic>
      <p:pic>
        <p:nvPicPr>
          <p:cNvPr id="5" name="Picture 4" descr="A graph with points and numbers&#10;&#10;Description automatically generated">
            <a:extLst>
              <a:ext uri="{FF2B5EF4-FFF2-40B4-BE49-F238E27FC236}">
                <a16:creationId xmlns:a16="http://schemas.microsoft.com/office/drawing/2014/main" id="{77E6B260-9D08-6098-F158-F81E54069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35" y="1233376"/>
            <a:ext cx="5864770" cy="4469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E2167C-0DA0-8E22-F86E-A0E7CB12CC13}"/>
              </a:ext>
            </a:extLst>
          </p:cNvPr>
          <p:cNvSpPr txBox="1"/>
          <p:nvPr/>
        </p:nvSpPr>
        <p:spPr>
          <a:xfrm>
            <a:off x="3438028" y="5821750"/>
            <a:ext cx="531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Combined (Stanford + Knight &lt;120 days) dataset.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7491E-13B3-20D6-7BE4-82C812F1D4B7}"/>
              </a:ext>
            </a:extLst>
          </p:cNvPr>
          <p:cNvSpPr txBox="1"/>
          <p:nvPr/>
        </p:nvSpPr>
        <p:spPr>
          <a:xfrm>
            <a:off x="0" y="6537434"/>
            <a:ext cx="899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* This is before summer, when we filtered out the ambiguous patients in the Knight dataset.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20777-4D4B-43EB-525D-676015164808}"/>
              </a:ext>
            </a:extLst>
          </p:cNvPr>
          <p:cNvSpPr txBox="1"/>
          <p:nvPr/>
        </p:nvSpPr>
        <p:spPr>
          <a:xfrm>
            <a:off x="803328" y="666918"/>
            <a:ext cx="11026737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2400" b="1" dirty="0"/>
              <a:t>Silhouette Scores for Hierarchically Clustering (Complete Linkage) CSF – Plasma Ratio </a:t>
            </a:r>
          </a:p>
          <a:p>
            <a:pPr algn="ctr"/>
            <a:r>
              <a:rPr lang="en-US" sz="2400" b="1" dirty="0"/>
              <a:t>AD (Left) CO (Right)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72DB62-D16B-162C-EF33-D67839A150A3}"/>
              </a:ext>
            </a:extLst>
          </p:cNvPr>
          <p:cNvCxnSpPr/>
          <p:nvPr/>
        </p:nvCxnSpPr>
        <p:spPr>
          <a:xfrm>
            <a:off x="11537759" y="1867335"/>
            <a:ext cx="0" cy="30175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3F0C52-5E99-30F7-FC0D-D6758FEB53A7}"/>
              </a:ext>
            </a:extLst>
          </p:cNvPr>
          <p:cNvCxnSpPr/>
          <p:nvPr/>
        </p:nvCxnSpPr>
        <p:spPr>
          <a:xfrm>
            <a:off x="5706208" y="1907830"/>
            <a:ext cx="0" cy="29900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21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E2167C-0DA0-8E22-F86E-A0E7CB12CC13}"/>
              </a:ext>
            </a:extLst>
          </p:cNvPr>
          <p:cNvSpPr txBox="1"/>
          <p:nvPr/>
        </p:nvSpPr>
        <p:spPr>
          <a:xfrm>
            <a:off x="3438027" y="6152526"/>
            <a:ext cx="531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Combined (Stanford + Knight &lt;120 days) dataset.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7491E-13B3-20D6-7BE4-82C812F1D4B7}"/>
              </a:ext>
            </a:extLst>
          </p:cNvPr>
          <p:cNvSpPr txBox="1"/>
          <p:nvPr/>
        </p:nvSpPr>
        <p:spPr>
          <a:xfrm>
            <a:off x="0" y="6537434"/>
            <a:ext cx="899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* This is before summer, when we filtered out the ambiguous patients in the Knight dataset.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20777-4D4B-43EB-525D-676015164808}"/>
              </a:ext>
            </a:extLst>
          </p:cNvPr>
          <p:cNvSpPr txBox="1"/>
          <p:nvPr/>
        </p:nvSpPr>
        <p:spPr>
          <a:xfrm>
            <a:off x="585358" y="666918"/>
            <a:ext cx="114626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Hierarchically Clustering (Complete Linkage) and LOESS-interpolating CSF – Plasma Ratio </a:t>
            </a:r>
          </a:p>
          <a:p>
            <a:pPr algn="ctr"/>
            <a:r>
              <a:rPr lang="en-US" sz="2400" b="1" dirty="0"/>
              <a:t>AD (Left) CO (Right)</a:t>
            </a:r>
          </a:p>
        </p:txBody>
      </p:sp>
      <p:pic>
        <p:nvPicPr>
          <p:cNvPr id="2" name="Picture 1" descr="A group of different colored lines&#10;&#10;Description automatically generated">
            <a:extLst>
              <a:ext uri="{FF2B5EF4-FFF2-40B4-BE49-F238E27FC236}">
                <a16:creationId xmlns:a16="http://schemas.microsoft.com/office/drawing/2014/main" id="{70A57EDE-7857-FFE5-7C7F-8203EF510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803"/>
            <a:ext cx="5876092" cy="4469626"/>
          </a:xfrm>
          <a:prstGeom prst="rect">
            <a:avLst/>
          </a:prstGeom>
        </p:spPr>
      </p:pic>
      <p:pic>
        <p:nvPicPr>
          <p:cNvPr id="9" name="Picture 8" descr="A group of different colored lines&#10;&#10;Description automatically generated">
            <a:extLst>
              <a:ext uri="{FF2B5EF4-FFF2-40B4-BE49-F238E27FC236}">
                <a16:creationId xmlns:a16="http://schemas.microsoft.com/office/drawing/2014/main" id="{D72B4873-6CB8-EF5D-AF69-D25BA1037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711803"/>
            <a:ext cx="5611060" cy="427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44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E2167C-0DA0-8E22-F86E-A0E7CB12CC13}"/>
              </a:ext>
            </a:extLst>
          </p:cNvPr>
          <p:cNvSpPr txBox="1"/>
          <p:nvPr/>
        </p:nvSpPr>
        <p:spPr>
          <a:xfrm>
            <a:off x="3438028" y="5821750"/>
            <a:ext cx="531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Combined (Stanford + Knight &lt;120 days) dataset.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7491E-13B3-20D6-7BE4-82C812F1D4B7}"/>
              </a:ext>
            </a:extLst>
          </p:cNvPr>
          <p:cNvSpPr txBox="1"/>
          <p:nvPr/>
        </p:nvSpPr>
        <p:spPr>
          <a:xfrm>
            <a:off x="0" y="6537434"/>
            <a:ext cx="899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* This is before summer, when we filtered out the ambiguous patients in the Knight dataset.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20777-4D4B-43EB-525D-676015164808}"/>
              </a:ext>
            </a:extLst>
          </p:cNvPr>
          <p:cNvSpPr txBox="1"/>
          <p:nvPr/>
        </p:nvSpPr>
        <p:spPr>
          <a:xfrm>
            <a:off x="1811777" y="666918"/>
            <a:ext cx="9009838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2400" b="1" dirty="0"/>
              <a:t>Silhouette Scores for Hierarchically Clustering (Complete Linkage) CSF</a:t>
            </a:r>
          </a:p>
          <a:p>
            <a:pPr algn="ctr"/>
            <a:r>
              <a:rPr lang="en-US" sz="2400" b="1" dirty="0"/>
              <a:t>AD (Left) CO (Right)</a:t>
            </a:r>
          </a:p>
        </p:txBody>
      </p:sp>
      <p:pic>
        <p:nvPicPr>
          <p:cNvPr id="2" name="Picture 1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9CE3CFF-F9E0-3D90-339C-1B46EF5C4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74" y="1647962"/>
            <a:ext cx="5532643" cy="4023740"/>
          </a:xfrm>
          <a:prstGeom prst="rect">
            <a:avLst/>
          </a:prstGeom>
        </p:spPr>
      </p:pic>
      <p:pic>
        <p:nvPicPr>
          <p:cNvPr id="9" name="Picture 8" descr="A graph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ABB39BEE-55D5-6F5E-4D46-98BF23BA1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10" y="1647962"/>
            <a:ext cx="5491661" cy="402374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72DB62-D16B-162C-EF33-D67839A150A3}"/>
              </a:ext>
            </a:extLst>
          </p:cNvPr>
          <p:cNvCxnSpPr>
            <a:cxnSpLocks/>
          </p:cNvCxnSpPr>
          <p:nvPr/>
        </p:nvCxnSpPr>
        <p:spPr>
          <a:xfrm>
            <a:off x="4958987" y="1722690"/>
            <a:ext cx="0" cy="33741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3F0C52-5E99-30F7-FC0D-D6758FEB53A7}"/>
              </a:ext>
            </a:extLst>
          </p:cNvPr>
          <p:cNvCxnSpPr>
            <a:cxnSpLocks/>
          </p:cNvCxnSpPr>
          <p:nvPr/>
        </p:nvCxnSpPr>
        <p:spPr>
          <a:xfrm>
            <a:off x="10591188" y="1722690"/>
            <a:ext cx="0" cy="34002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96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1F6A6E-2860-02CE-F68B-7F105766D74F}"/>
              </a:ext>
            </a:extLst>
          </p:cNvPr>
          <p:cNvSpPr txBox="1"/>
          <p:nvPr/>
        </p:nvSpPr>
        <p:spPr>
          <a:xfrm>
            <a:off x="3698324" y="5897739"/>
            <a:ext cx="479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Correlation Network of Stanford CSF Proteomes </a:t>
            </a:r>
          </a:p>
          <a:p>
            <a:pPr algn="ctr"/>
            <a:r>
              <a:rPr lang="en-US" b="1" dirty="0"/>
              <a:t>(Hierarchically clustered, unfiltered)</a:t>
            </a:r>
          </a:p>
        </p:txBody>
      </p:sp>
      <p:pic>
        <p:nvPicPr>
          <p:cNvPr id="5" name="Picture 4" descr="A black and white image of a network&#10;&#10;Description automatically generated with medium confidence">
            <a:extLst>
              <a:ext uri="{FF2B5EF4-FFF2-40B4-BE49-F238E27FC236}">
                <a16:creationId xmlns:a16="http://schemas.microsoft.com/office/drawing/2014/main" id="{281E7468-1532-B97C-0C25-C459290AE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614" y="0"/>
            <a:ext cx="9546771" cy="596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07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E2167C-0DA0-8E22-F86E-A0E7CB12CC13}"/>
              </a:ext>
            </a:extLst>
          </p:cNvPr>
          <p:cNvSpPr txBox="1"/>
          <p:nvPr/>
        </p:nvSpPr>
        <p:spPr>
          <a:xfrm>
            <a:off x="3438027" y="6152526"/>
            <a:ext cx="531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Combined (Stanford + Knight &lt;120 days) dataset.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7491E-13B3-20D6-7BE4-82C812F1D4B7}"/>
              </a:ext>
            </a:extLst>
          </p:cNvPr>
          <p:cNvSpPr txBox="1"/>
          <p:nvPr/>
        </p:nvSpPr>
        <p:spPr>
          <a:xfrm>
            <a:off x="0" y="6537434"/>
            <a:ext cx="899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* This is before summer, when we filtered out the ambiguous patients in the Knight dataset.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20777-4D4B-43EB-525D-676015164808}"/>
              </a:ext>
            </a:extLst>
          </p:cNvPr>
          <p:cNvSpPr txBox="1"/>
          <p:nvPr/>
        </p:nvSpPr>
        <p:spPr>
          <a:xfrm>
            <a:off x="1593807" y="666918"/>
            <a:ext cx="9445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Hierarchically Clustering (Complete Linkage) and LOESS-interpolating CSF</a:t>
            </a:r>
          </a:p>
          <a:p>
            <a:pPr algn="ctr"/>
            <a:r>
              <a:rPr lang="en-US" sz="2400" b="1" dirty="0"/>
              <a:t>AD (Left) CO (Right)</a:t>
            </a:r>
          </a:p>
        </p:txBody>
      </p:sp>
      <p:pic>
        <p:nvPicPr>
          <p:cNvPr id="3" name="Picture 2" descr="A group of different colored lines&#10;&#10;Description automatically generated">
            <a:extLst>
              <a:ext uri="{FF2B5EF4-FFF2-40B4-BE49-F238E27FC236}">
                <a16:creationId xmlns:a16="http://schemas.microsoft.com/office/drawing/2014/main" id="{5FAC72AA-70B4-E53D-9CE6-371C3519E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41" y="1662368"/>
            <a:ext cx="5305977" cy="4325218"/>
          </a:xfrm>
          <a:prstGeom prst="rect">
            <a:avLst/>
          </a:prstGeom>
        </p:spPr>
      </p:pic>
      <p:pic>
        <p:nvPicPr>
          <p:cNvPr id="5" name="Picture 4" descr="A group of colored lines&#10;&#10;Description automatically generated">
            <a:extLst>
              <a:ext uri="{FF2B5EF4-FFF2-40B4-BE49-F238E27FC236}">
                <a16:creationId xmlns:a16="http://schemas.microsoft.com/office/drawing/2014/main" id="{C0A71080-3D1B-C903-DCCC-9CB349A06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38"/>
          <a:stretch/>
        </p:blipFill>
        <p:spPr>
          <a:xfrm>
            <a:off x="6095998" y="1662368"/>
            <a:ext cx="5315943" cy="436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18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E2167C-0DA0-8E22-F86E-A0E7CB12CC13}"/>
              </a:ext>
            </a:extLst>
          </p:cNvPr>
          <p:cNvSpPr txBox="1"/>
          <p:nvPr/>
        </p:nvSpPr>
        <p:spPr>
          <a:xfrm>
            <a:off x="3438028" y="5821750"/>
            <a:ext cx="531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Combined (Stanford + Knight &lt;120 days) dataset.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7491E-13B3-20D6-7BE4-82C812F1D4B7}"/>
              </a:ext>
            </a:extLst>
          </p:cNvPr>
          <p:cNvSpPr txBox="1"/>
          <p:nvPr/>
        </p:nvSpPr>
        <p:spPr>
          <a:xfrm>
            <a:off x="0" y="6537434"/>
            <a:ext cx="899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* This is before summer, when we filtered out the ambiguous patients in the Knight dataset.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20777-4D4B-43EB-525D-676015164808}"/>
              </a:ext>
            </a:extLst>
          </p:cNvPr>
          <p:cNvSpPr txBox="1"/>
          <p:nvPr/>
        </p:nvSpPr>
        <p:spPr>
          <a:xfrm>
            <a:off x="1578541" y="666918"/>
            <a:ext cx="9476312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2400" b="1" dirty="0"/>
              <a:t>Silhouette Scores for Hierarchically Clustering (Complete Linkage) Plasma</a:t>
            </a:r>
          </a:p>
          <a:p>
            <a:pPr algn="ctr"/>
            <a:r>
              <a:rPr lang="en-US" sz="2400" b="1" dirty="0"/>
              <a:t>AD (Left) CO (Right)</a:t>
            </a:r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097BBB8-D762-7378-98F6-FB0D6348A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171" y="1441824"/>
            <a:ext cx="5672820" cy="424881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3F0C52-5E99-30F7-FC0D-D6758FEB53A7}"/>
              </a:ext>
            </a:extLst>
          </p:cNvPr>
          <p:cNvCxnSpPr>
            <a:cxnSpLocks/>
          </p:cNvCxnSpPr>
          <p:nvPr/>
        </p:nvCxnSpPr>
        <p:spPr>
          <a:xfrm>
            <a:off x="10055161" y="1595410"/>
            <a:ext cx="0" cy="35204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B9F63AF0-89BF-8E62-A896-0024B2E13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8" y="1497915"/>
            <a:ext cx="5787443" cy="424881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72DB62-D16B-162C-EF33-D67839A150A3}"/>
              </a:ext>
            </a:extLst>
          </p:cNvPr>
          <p:cNvCxnSpPr>
            <a:cxnSpLocks/>
          </p:cNvCxnSpPr>
          <p:nvPr/>
        </p:nvCxnSpPr>
        <p:spPr>
          <a:xfrm>
            <a:off x="4307346" y="1595410"/>
            <a:ext cx="0" cy="35311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943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E2167C-0DA0-8E22-F86E-A0E7CB12CC13}"/>
              </a:ext>
            </a:extLst>
          </p:cNvPr>
          <p:cNvSpPr txBox="1"/>
          <p:nvPr/>
        </p:nvSpPr>
        <p:spPr>
          <a:xfrm>
            <a:off x="3438027" y="6152526"/>
            <a:ext cx="531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Combined (Stanford + Knight &lt;120 days) dataset.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7491E-13B3-20D6-7BE4-82C812F1D4B7}"/>
              </a:ext>
            </a:extLst>
          </p:cNvPr>
          <p:cNvSpPr txBox="1"/>
          <p:nvPr/>
        </p:nvSpPr>
        <p:spPr>
          <a:xfrm>
            <a:off x="0" y="6537434"/>
            <a:ext cx="899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* This is before summer, when we filtered out the ambiguous patients in the Knight dataset.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20777-4D4B-43EB-525D-676015164808}"/>
              </a:ext>
            </a:extLst>
          </p:cNvPr>
          <p:cNvSpPr txBox="1"/>
          <p:nvPr/>
        </p:nvSpPr>
        <p:spPr>
          <a:xfrm>
            <a:off x="1360571" y="666918"/>
            <a:ext cx="9912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Hierarchically Clustering (Complete Linkage) and LOESS-interpolating Plasma</a:t>
            </a:r>
          </a:p>
          <a:p>
            <a:pPr algn="ctr"/>
            <a:r>
              <a:rPr lang="en-US" sz="2400" b="1" dirty="0"/>
              <a:t>AD (Left) CO (Right)</a:t>
            </a:r>
          </a:p>
        </p:txBody>
      </p:sp>
      <p:pic>
        <p:nvPicPr>
          <p:cNvPr id="2" name="Picture 1" descr="A group of different colored lines&#10;&#10;Description automatically generated">
            <a:extLst>
              <a:ext uri="{FF2B5EF4-FFF2-40B4-BE49-F238E27FC236}">
                <a16:creationId xmlns:a16="http://schemas.microsoft.com/office/drawing/2014/main" id="{77CDA681-DF83-FDC9-DD4F-F13B44432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1"/>
          <a:stretch/>
        </p:blipFill>
        <p:spPr>
          <a:xfrm>
            <a:off x="6096001" y="1641348"/>
            <a:ext cx="5305978" cy="4340795"/>
          </a:xfrm>
          <a:prstGeom prst="rect">
            <a:avLst/>
          </a:prstGeom>
        </p:spPr>
      </p:pic>
      <p:pic>
        <p:nvPicPr>
          <p:cNvPr id="9" name="Picture 8" descr="A collage of different colored lines&#10;&#10;Description automatically generated">
            <a:extLst>
              <a:ext uri="{FF2B5EF4-FFF2-40B4-BE49-F238E27FC236}">
                <a16:creationId xmlns:a16="http://schemas.microsoft.com/office/drawing/2014/main" id="{E2635637-CF13-D8EF-FE8F-4A4759702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53" y="1652966"/>
            <a:ext cx="5333789" cy="434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41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0865A-C80F-61B3-360A-EE271B9B9CA0}"/>
              </a:ext>
            </a:extLst>
          </p:cNvPr>
          <p:cNvSpPr txBox="1"/>
          <p:nvPr/>
        </p:nvSpPr>
        <p:spPr>
          <a:xfrm>
            <a:off x="2165577" y="2865120"/>
            <a:ext cx="8087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Network Analysis using WGCNA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01844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9A5FBC5A-DB1A-E44E-6B02-C001F7B7E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621" y="4280771"/>
            <a:ext cx="3738170" cy="1958248"/>
          </a:xfrm>
          <a:prstGeom prst="rect">
            <a:avLst/>
          </a:prstGeom>
        </p:spPr>
      </p:pic>
      <p:pic>
        <p:nvPicPr>
          <p:cNvPr id="18" name="Picture 17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40633BA1-C0BF-F673-6A0C-D3A6DF46C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553" y="4271103"/>
            <a:ext cx="3642716" cy="1958248"/>
          </a:xfrm>
          <a:prstGeom prst="rect">
            <a:avLst/>
          </a:prstGeom>
        </p:spPr>
      </p:pic>
      <p:pic>
        <p:nvPicPr>
          <p:cNvPr id="16" name="Picture 15" descr="A comparison of a diagram&#10;&#10;Description automatically generated with medium confidence">
            <a:extLst>
              <a:ext uri="{FF2B5EF4-FFF2-40B4-BE49-F238E27FC236}">
                <a16:creationId xmlns:a16="http://schemas.microsoft.com/office/drawing/2014/main" id="{FC9C7427-1E4A-902F-82F8-CD747B0908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" t="2241"/>
          <a:stretch/>
        </p:blipFill>
        <p:spPr>
          <a:xfrm>
            <a:off x="709433" y="4311212"/>
            <a:ext cx="3728937" cy="1918138"/>
          </a:xfrm>
          <a:prstGeom prst="rect">
            <a:avLst/>
          </a:prstGeom>
        </p:spPr>
      </p:pic>
      <p:pic>
        <p:nvPicPr>
          <p:cNvPr id="12" name="Picture 11" descr="A graph of a cluster of dendrograms&#10;&#10;Description automatically generated">
            <a:extLst>
              <a:ext uri="{FF2B5EF4-FFF2-40B4-BE49-F238E27FC236}">
                <a16:creationId xmlns:a16="http://schemas.microsoft.com/office/drawing/2014/main" id="{C3E180A6-8D2C-1605-ED08-75541C51F5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15" b="1772"/>
          <a:stretch/>
        </p:blipFill>
        <p:spPr>
          <a:xfrm>
            <a:off x="7588249" y="784541"/>
            <a:ext cx="4603751" cy="3637638"/>
          </a:xfrm>
          <a:prstGeom prst="rect">
            <a:avLst/>
          </a:prstGeom>
        </p:spPr>
      </p:pic>
      <p:pic>
        <p:nvPicPr>
          <p:cNvPr id="6" name="Picture 5" descr="A graph of a cluster dendrogram&#10;&#10;Description automatically generated">
            <a:extLst>
              <a:ext uri="{FF2B5EF4-FFF2-40B4-BE49-F238E27FC236}">
                <a16:creationId xmlns:a16="http://schemas.microsoft.com/office/drawing/2014/main" id="{E4EF1EBB-10E5-6375-B71C-83E8578110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515" b="1773"/>
          <a:stretch/>
        </p:blipFill>
        <p:spPr>
          <a:xfrm>
            <a:off x="3764396" y="784539"/>
            <a:ext cx="4603750" cy="3637639"/>
          </a:xfrm>
          <a:prstGeom prst="rect">
            <a:avLst/>
          </a:prstGeom>
        </p:spPr>
      </p:pic>
      <p:pic>
        <p:nvPicPr>
          <p:cNvPr id="10" name="Picture 9" descr="A graph showing a cluster of dendrograms&#10;&#10;Description automatically generated">
            <a:extLst>
              <a:ext uri="{FF2B5EF4-FFF2-40B4-BE49-F238E27FC236}">
                <a16:creationId xmlns:a16="http://schemas.microsoft.com/office/drawing/2014/main" id="{874D1445-6A7A-FA60-3EFF-7DEBFB3013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17" r="4515" b="1760"/>
          <a:stretch/>
        </p:blipFill>
        <p:spPr>
          <a:xfrm>
            <a:off x="15751" y="784539"/>
            <a:ext cx="4496873" cy="36380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ED993-1712-D842-E204-8143F8DB88D7}"/>
              </a:ext>
            </a:extLst>
          </p:cNvPr>
          <p:cNvSpPr txBox="1"/>
          <p:nvPr/>
        </p:nvSpPr>
        <p:spPr>
          <a:xfrm>
            <a:off x="4618553" y="439407"/>
            <a:ext cx="34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Soft thresholding (Power function)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1BD8-9C84-20CE-890B-AF960A40D5EF}"/>
              </a:ext>
            </a:extLst>
          </p:cNvPr>
          <p:cNvSpPr txBox="1"/>
          <p:nvPr/>
        </p:nvSpPr>
        <p:spPr>
          <a:xfrm>
            <a:off x="607302" y="872743"/>
            <a:ext cx="693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Beta =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3692F-DBC1-F648-F61B-CA6A63734C7F}"/>
              </a:ext>
            </a:extLst>
          </p:cNvPr>
          <p:cNvSpPr txBox="1"/>
          <p:nvPr/>
        </p:nvSpPr>
        <p:spPr>
          <a:xfrm>
            <a:off x="4512624" y="872743"/>
            <a:ext cx="693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Beta =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BADB1-53B7-9236-71AE-832778D45F07}"/>
              </a:ext>
            </a:extLst>
          </p:cNvPr>
          <p:cNvSpPr txBox="1"/>
          <p:nvPr/>
        </p:nvSpPr>
        <p:spPr>
          <a:xfrm>
            <a:off x="8378621" y="873195"/>
            <a:ext cx="693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Beta = 2</a:t>
            </a:r>
          </a:p>
        </p:txBody>
      </p:sp>
    </p:spTree>
    <p:extLst>
      <p:ext uri="{BB962C8B-B14F-4D97-AF65-F5344CB8AC3E}">
        <p14:creationId xmlns:p14="http://schemas.microsoft.com/office/powerpoint/2010/main" val="3344204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082C68-C85E-2C54-833E-EFD8B974D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1" r="9583"/>
          <a:stretch/>
        </p:blipFill>
        <p:spPr>
          <a:xfrm>
            <a:off x="0" y="0"/>
            <a:ext cx="6944564" cy="6859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ECA35F-D10E-DF89-DDF3-3A51C06EB9B3}"/>
              </a:ext>
            </a:extLst>
          </p:cNvPr>
          <p:cNvSpPr txBox="1"/>
          <p:nvPr/>
        </p:nvSpPr>
        <p:spPr>
          <a:xfrm>
            <a:off x="10023850" y="1290846"/>
            <a:ext cx="1529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Hierarchically </a:t>
            </a:r>
          </a:p>
          <a:p>
            <a:r>
              <a:rPr lang="en-US" b="1" dirty="0"/>
              <a:t>Clustered</a:t>
            </a:r>
          </a:p>
          <a:p>
            <a:r>
              <a:rPr lang="en-US" b="1" dirty="0"/>
              <a:t>(Raw)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D8438-0809-B279-D218-0C075CE120CD}"/>
              </a:ext>
            </a:extLst>
          </p:cNvPr>
          <p:cNvSpPr txBox="1"/>
          <p:nvPr/>
        </p:nvSpPr>
        <p:spPr>
          <a:xfrm>
            <a:off x="10023850" y="4782324"/>
            <a:ext cx="1059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WGCNA </a:t>
            </a:r>
          </a:p>
          <a:p>
            <a:r>
              <a:rPr lang="en-US" b="1" dirty="0"/>
              <a:t>clustered</a:t>
            </a:r>
          </a:p>
        </p:txBody>
      </p:sp>
      <p:pic>
        <p:nvPicPr>
          <p:cNvPr id="2" name="Picture 1" descr="A yellow and orange grid&#10;&#10;Description automatically generated">
            <a:extLst>
              <a:ext uri="{FF2B5EF4-FFF2-40B4-BE49-F238E27FC236}">
                <a16:creationId xmlns:a16="http://schemas.microsoft.com/office/drawing/2014/main" id="{B735DBBF-1EB2-CCB6-5D2D-775D5DF7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560618" y="3529053"/>
            <a:ext cx="3475932" cy="3215104"/>
          </a:xfrm>
          <a:prstGeom prst="rect">
            <a:avLst/>
          </a:prstGeom>
        </p:spPr>
      </p:pic>
      <p:pic>
        <p:nvPicPr>
          <p:cNvPr id="9" name="Picture 8" descr="A yellow and orange grid&#10;&#10;Description automatically generated">
            <a:extLst>
              <a:ext uri="{FF2B5EF4-FFF2-40B4-BE49-F238E27FC236}">
                <a16:creationId xmlns:a16="http://schemas.microsoft.com/office/drawing/2014/main" id="{C498B886-779D-1E23-F042-BBEB848CD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560618" y="113843"/>
            <a:ext cx="3463232" cy="34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7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082C68-C85E-2C54-833E-EFD8B974D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06" r="6204"/>
          <a:stretch/>
        </p:blipFill>
        <p:spPr>
          <a:xfrm>
            <a:off x="0" y="0"/>
            <a:ext cx="7218543" cy="6859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CA659-EC05-2F8B-3FBB-35A7E0118F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21978" y="3429000"/>
            <a:ext cx="3401872" cy="3469104"/>
          </a:xfrm>
          <a:prstGeom prst="rect">
            <a:avLst/>
          </a:prstGeom>
        </p:spPr>
      </p:pic>
      <p:pic>
        <p:nvPicPr>
          <p:cNvPr id="3" name="Picture 2" descr="A yellow and red squares&#10;&#10;Description automatically generated">
            <a:extLst>
              <a:ext uri="{FF2B5EF4-FFF2-40B4-BE49-F238E27FC236}">
                <a16:creationId xmlns:a16="http://schemas.microsoft.com/office/drawing/2014/main" id="{72F748CD-95C1-D01E-02B0-67F9B6293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621978" y="28229"/>
            <a:ext cx="3401872" cy="3448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ECA35F-D10E-DF89-DDF3-3A51C06EB9B3}"/>
              </a:ext>
            </a:extLst>
          </p:cNvPr>
          <p:cNvSpPr txBox="1"/>
          <p:nvPr/>
        </p:nvSpPr>
        <p:spPr>
          <a:xfrm>
            <a:off x="10023850" y="1290846"/>
            <a:ext cx="1529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Hierarchically </a:t>
            </a:r>
          </a:p>
          <a:p>
            <a:r>
              <a:rPr lang="en-US" b="1" dirty="0"/>
              <a:t>Clustered</a:t>
            </a:r>
          </a:p>
          <a:p>
            <a:r>
              <a:rPr lang="en-US" b="1" dirty="0"/>
              <a:t>(Raw)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D8438-0809-B279-D218-0C075CE120CD}"/>
              </a:ext>
            </a:extLst>
          </p:cNvPr>
          <p:cNvSpPr txBox="1"/>
          <p:nvPr/>
        </p:nvSpPr>
        <p:spPr>
          <a:xfrm>
            <a:off x="10023850" y="4782324"/>
            <a:ext cx="1059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WGCNA </a:t>
            </a:r>
          </a:p>
          <a:p>
            <a:r>
              <a:rPr lang="en-US" b="1" dirty="0"/>
              <a:t>clustered</a:t>
            </a:r>
          </a:p>
        </p:txBody>
      </p:sp>
    </p:spTree>
    <p:extLst>
      <p:ext uri="{BB962C8B-B14F-4D97-AF65-F5344CB8AC3E}">
        <p14:creationId xmlns:p14="http://schemas.microsoft.com/office/powerpoint/2010/main" val="1957128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082C68-C85E-2C54-833E-EFD8B974D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1" r="9583"/>
          <a:stretch/>
        </p:blipFill>
        <p:spPr>
          <a:xfrm>
            <a:off x="0" y="0"/>
            <a:ext cx="6944564" cy="6859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ECA35F-D10E-DF89-DDF3-3A51C06EB9B3}"/>
              </a:ext>
            </a:extLst>
          </p:cNvPr>
          <p:cNvSpPr txBox="1"/>
          <p:nvPr/>
        </p:nvSpPr>
        <p:spPr>
          <a:xfrm>
            <a:off x="10023850" y="1290846"/>
            <a:ext cx="1529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Hierarchically </a:t>
            </a:r>
          </a:p>
          <a:p>
            <a:r>
              <a:rPr lang="en-US" b="1" dirty="0"/>
              <a:t>Clustered</a:t>
            </a:r>
          </a:p>
          <a:p>
            <a:r>
              <a:rPr lang="en-US" b="1" dirty="0"/>
              <a:t>(Raw)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D8438-0809-B279-D218-0C075CE120CD}"/>
              </a:ext>
            </a:extLst>
          </p:cNvPr>
          <p:cNvSpPr txBox="1"/>
          <p:nvPr/>
        </p:nvSpPr>
        <p:spPr>
          <a:xfrm>
            <a:off x="10023850" y="4782324"/>
            <a:ext cx="1059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WGCNA </a:t>
            </a:r>
          </a:p>
          <a:p>
            <a:r>
              <a:rPr lang="en-US" b="1" dirty="0"/>
              <a:t>clustered</a:t>
            </a:r>
          </a:p>
        </p:txBody>
      </p:sp>
      <p:pic>
        <p:nvPicPr>
          <p:cNvPr id="2" name="Picture 1" descr="A yellow and orange square with a white border&#10;&#10;Description automatically generated with medium confidence">
            <a:extLst>
              <a:ext uri="{FF2B5EF4-FFF2-40B4-BE49-F238E27FC236}">
                <a16:creationId xmlns:a16="http://schemas.microsoft.com/office/drawing/2014/main" id="{F2AB3093-9014-DAF6-E96A-99BE80B9B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621978" y="-1"/>
            <a:ext cx="3401872" cy="3450311"/>
          </a:xfrm>
          <a:prstGeom prst="rect">
            <a:avLst/>
          </a:prstGeom>
        </p:spPr>
      </p:pic>
      <p:pic>
        <p:nvPicPr>
          <p:cNvPr id="10" name="Picture 9" descr="A yellow and orange grid&#10;&#10;Description automatically generated">
            <a:extLst>
              <a:ext uri="{FF2B5EF4-FFF2-40B4-BE49-F238E27FC236}">
                <a16:creationId xmlns:a16="http://schemas.microsoft.com/office/drawing/2014/main" id="{C91FBD87-BEDD-87B6-4753-8407D0A21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610548" y="3450310"/>
            <a:ext cx="3401872" cy="340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02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0865A-C80F-61B3-360A-EE271B9B9CA0}"/>
              </a:ext>
            </a:extLst>
          </p:cNvPr>
          <p:cNvSpPr txBox="1"/>
          <p:nvPr/>
        </p:nvSpPr>
        <p:spPr>
          <a:xfrm>
            <a:off x="2780302" y="2865120"/>
            <a:ext cx="6858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Differential Expression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4157146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A129DF-590D-2F84-4EBD-150A698E8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142"/>
            <a:ext cx="5941314" cy="5257800"/>
          </a:xfrm>
          <a:prstGeom prst="rect">
            <a:avLst/>
          </a:prstGeom>
        </p:spPr>
      </p:pic>
      <p:pic>
        <p:nvPicPr>
          <p:cNvPr id="4" name="Picture 3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9AB8FDF8-453B-9DD7-2C28-11B669043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688" y="336142"/>
            <a:ext cx="5937913" cy="5257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8483C9-18E0-BB99-EB08-0E02933E77E1}"/>
              </a:ext>
            </a:extLst>
          </p:cNvPr>
          <p:cNvSpPr txBox="1"/>
          <p:nvPr/>
        </p:nvSpPr>
        <p:spPr>
          <a:xfrm>
            <a:off x="3114736" y="5706212"/>
            <a:ext cx="59625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Combined (Stanford + Knight &lt;120 days) dataset.</a:t>
            </a:r>
          </a:p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Storage days, Batch effect</a:t>
            </a:r>
          </a:p>
          <a:p>
            <a:pPr algn="ctr"/>
            <a:r>
              <a:rPr lang="en-US" b="1" dirty="0"/>
              <a:t>AD (Left), CO (Right)</a:t>
            </a:r>
          </a:p>
        </p:txBody>
      </p:sp>
    </p:spTree>
    <p:extLst>
      <p:ext uri="{BB962C8B-B14F-4D97-AF65-F5344CB8AC3E}">
        <p14:creationId xmlns:p14="http://schemas.microsoft.com/office/powerpoint/2010/main" val="424706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AE57607A-AE5B-ECE7-301A-1EC8EDFC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30" y="0"/>
            <a:ext cx="10022958" cy="6264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E98F1E-67B4-3997-0BA5-977C8969FC43}"/>
              </a:ext>
            </a:extLst>
          </p:cNvPr>
          <p:cNvSpPr txBox="1"/>
          <p:nvPr/>
        </p:nvSpPr>
        <p:spPr>
          <a:xfrm>
            <a:off x="3698324" y="5897739"/>
            <a:ext cx="479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Correlation Network of Stanford CSF Proteomes </a:t>
            </a:r>
          </a:p>
          <a:p>
            <a:pPr algn="ctr"/>
            <a:r>
              <a:rPr lang="en-US" b="1" dirty="0"/>
              <a:t>(Hierarchically clustered, unfiltered)</a:t>
            </a:r>
          </a:p>
        </p:txBody>
      </p:sp>
    </p:spTree>
    <p:extLst>
      <p:ext uri="{BB962C8B-B14F-4D97-AF65-F5344CB8AC3E}">
        <p14:creationId xmlns:p14="http://schemas.microsoft.com/office/powerpoint/2010/main" val="44891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9AB8FDF8-453B-9DD7-2C28-11B66904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759" y="494513"/>
            <a:ext cx="5833241" cy="5165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8483C9-18E0-BB99-EB08-0E02933E77E1}"/>
              </a:ext>
            </a:extLst>
          </p:cNvPr>
          <p:cNvSpPr txBox="1"/>
          <p:nvPr/>
        </p:nvSpPr>
        <p:spPr>
          <a:xfrm>
            <a:off x="4528809" y="5706212"/>
            <a:ext cx="3134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Knight (&lt;120 days) dataset.</a:t>
            </a:r>
          </a:p>
          <a:p>
            <a:pPr algn="ctr"/>
            <a:r>
              <a:rPr lang="en-US" b="1" dirty="0"/>
              <a:t>Variables: Sex, Age</a:t>
            </a:r>
          </a:p>
          <a:p>
            <a:pPr algn="ctr"/>
            <a:r>
              <a:rPr lang="en-US" b="1" dirty="0"/>
              <a:t>AD (Left), CO (Right)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A9354FC2-9ACF-67C6-F343-F653AD64F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4513"/>
            <a:ext cx="6267874" cy="509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42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8483C9-18E0-BB99-EB08-0E02933E77E1}"/>
              </a:ext>
            </a:extLst>
          </p:cNvPr>
          <p:cNvSpPr txBox="1"/>
          <p:nvPr/>
        </p:nvSpPr>
        <p:spPr>
          <a:xfrm>
            <a:off x="2611200" y="5978355"/>
            <a:ext cx="6969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Combined (Stanford + Knight &lt;120 days) dataset. Stratified Analysis.</a:t>
            </a:r>
          </a:p>
          <a:p>
            <a:pPr algn="ctr"/>
            <a:r>
              <a:rPr lang="en-US" b="1" dirty="0"/>
              <a:t>Variables: Sex, Age, AD/CO, </a:t>
            </a:r>
            <a:r>
              <a:rPr lang="en-US" b="1" dirty="0" err="1"/>
              <a:t>Drawdate</a:t>
            </a:r>
            <a:r>
              <a:rPr lang="en-US" b="1" dirty="0"/>
              <a:t> diff, Storage days, Batch effect</a:t>
            </a:r>
          </a:p>
        </p:txBody>
      </p:sp>
      <p:pic>
        <p:nvPicPr>
          <p:cNvPr id="3" name="Picture 2" descr="A group of red and blue dots&#10;&#10;Description automatically generated">
            <a:extLst>
              <a:ext uri="{FF2B5EF4-FFF2-40B4-BE49-F238E27FC236}">
                <a16:creationId xmlns:a16="http://schemas.microsoft.com/office/drawing/2014/main" id="{DCC154CF-B0F4-4652-815B-DAE6CD3F1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4" y="233314"/>
            <a:ext cx="9907392" cy="56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67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C88A73-D4C2-660F-28B7-7A25D1342280}"/>
              </a:ext>
            </a:extLst>
          </p:cNvPr>
          <p:cNvSpPr txBox="1"/>
          <p:nvPr/>
        </p:nvSpPr>
        <p:spPr>
          <a:xfrm>
            <a:off x="3512997" y="6057868"/>
            <a:ext cx="5328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Knight (&lt;120 days) dataset. Interaction model.</a:t>
            </a:r>
          </a:p>
          <a:p>
            <a:pPr algn="ctr"/>
            <a:r>
              <a:rPr lang="en-US" b="1" dirty="0"/>
              <a:t>Variables: Sex, Age * CDR, </a:t>
            </a:r>
            <a:r>
              <a:rPr lang="en-US" b="1" dirty="0" err="1"/>
              <a:t>Drawdate</a:t>
            </a:r>
            <a:r>
              <a:rPr lang="en-US" b="1" dirty="0"/>
              <a:t> diff, Storage days</a:t>
            </a:r>
          </a:p>
        </p:txBody>
      </p:sp>
      <p:pic>
        <p:nvPicPr>
          <p:cNvPr id="6" name="Picture 5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E3A6BBCA-1973-8120-029A-399F46C6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807" y="172279"/>
            <a:ext cx="7320385" cy="588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54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0865A-C80F-61B3-360A-EE271B9B9CA0}"/>
              </a:ext>
            </a:extLst>
          </p:cNvPr>
          <p:cNvSpPr txBox="1"/>
          <p:nvPr/>
        </p:nvSpPr>
        <p:spPr>
          <a:xfrm>
            <a:off x="3051499" y="2865120"/>
            <a:ext cx="63158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Trajectory Similarity Analysis</a:t>
            </a:r>
          </a:p>
        </p:txBody>
      </p:sp>
    </p:spTree>
    <p:extLst>
      <p:ext uri="{BB962C8B-B14F-4D97-AF65-F5344CB8AC3E}">
        <p14:creationId xmlns:p14="http://schemas.microsoft.com/office/powerpoint/2010/main" val="3350540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number of dots&#10;&#10;Description automatically generated">
            <a:extLst>
              <a:ext uri="{FF2B5EF4-FFF2-40B4-BE49-F238E27FC236}">
                <a16:creationId xmlns:a16="http://schemas.microsoft.com/office/drawing/2014/main" id="{FD1D9BA8-288B-483E-B2A7-F4EF4944F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32" y="151709"/>
            <a:ext cx="9695935" cy="6059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A9E336-0E0A-3452-CDED-74979B08F784}"/>
              </a:ext>
            </a:extLst>
          </p:cNvPr>
          <p:cNvSpPr txBox="1"/>
          <p:nvPr/>
        </p:nvSpPr>
        <p:spPr>
          <a:xfrm>
            <a:off x="464367" y="6211669"/>
            <a:ext cx="11263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Stanford Dataset, Z-scored CSF – Plasma Ratio</a:t>
            </a:r>
          </a:p>
          <a:p>
            <a:pPr algn="ctr"/>
            <a:r>
              <a:rPr lang="en-US" b="1" dirty="0"/>
              <a:t>X: Euclidean similarity b/w CO and AD trajectory, Y: Normalized Cosine similarity (1– 0 Normalized expression levels)</a:t>
            </a:r>
          </a:p>
        </p:txBody>
      </p:sp>
    </p:spTree>
    <p:extLst>
      <p:ext uri="{BB962C8B-B14F-4D97-AF65-F5344CB8AC3E}">
        <p14:creationId xmlns:p14="http://schemas.microsoft.com/office/powerpoint/2010/main" val="1987566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curve&#10;&#10;Description automatically generated">
            <a:extLst>
              <a:ext uri="{FF2B5EF4-FFF2-40B4-BE49-F238E27FC236}">
                <a16:creationId xmlns:a16="http://schemas.microsoft.com/office/drawing/2014/main" id="{F0C1D775-24F5-DBC3-6BB8-B08DD892C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34" y="114231"/>
            <a:ext cx="9880532" cy="6175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4324E2-72EB-2D7E-4BCF-91265DD28D01}"/>
              </a:ext>
            </a:extLst>
          </p:cNvPr>
          <p:cNvSpPr txBox="1"/>
          <p:nvPr/>
        </p:nvSpPr>
        <p:spPr>
          <a:xfrm>
            <a:off x="2747647" y="6211669"/>
            <a:ext cx="6696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Stanford Dataset, Z-scored CSF – Plasma Ratio</a:t>
            </a:r>
          </a:p>
          <a:p>
            <a:pPr algn="ctr"/>
            <a:r>
              <a:rPr lang="en-US" b="1" dirty="0"/>
              <a:t>X: Euclidean similarity b/w CO and AD trajectory, Y: 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354365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0865A-C80F-61B3-360A-EE271B9B9CA0}"/>
              </a:ext>
            </a:extLst>
          </p:cNvPr>
          <p:cNvSpPr txBox="1"/>
          <p:nvPr/>
        </p:nvSpPr>
        <p:spPr>
          <a:xfrm>
            <a:off x="3698240" y="2865120"/>
            <a:ext cx="5022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Ratio Stability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AA7F0D-3728-D897-12BE-F954795FCBDA}"/>
              </a:ext>
            </a:extLst>
          </p:cNvPr>
          <p:cNvSpPr txBox="1"/>
          <p:nvPr/>
        </p:nvSpPr>
        <p:spPr>
          <a:xfrm>
            <a:off x="2574619" y="3573006"/>
            <a:ext cx="7042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dirty="0"/>
              <a:t>* All analyses in this category is done on CSF – Plasma Ratio data</a:t>
            </a:r>
          </a:p>
        </p:txBody>
      </p:sp>
    </p:spTree>
    <p:extLst>
      <p:ext uri="{BB962C8B-B14F-4D97-AF65-F5344CB8AC3E}">
        <p14:creationId xmlns:p14="http://schemas.microsoft.com/office/powerpoint/2010/main" val="145730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A3989E32-FAD1-093F-F3E0-71711AA1A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58" y="108154"/>
            <a:ext cx="10032442" cy="6263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FE9AE-95EE-DD99-3A27-83711EFAA20C}"/>
              </a:ext>
            </a:extLst>
          </p:cNvPr>
          <p:cNvSpPr txBox="1"/>
          <p:nvPr/>
        </p:nvSpPr>
        <p:spPr>
          <a:xfrm>
            <a:off x="1751687" y="6380514"/>
            <a:ext cx="856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Combined Dataset (Stanford, Knight &lt;= 120 days), Sex Proteome by </a:t>
            </a:r>
            <a:r>
              <a:rPr lang="en-US" b="1" dirty="0" err="1"/>
              <a:t>drawdate</a:t>
            </a:r>
            <a:r>
              <a:rPr lang="en-US" b="1" dirty="0"/>
              <a:t> difference</a:t>
            </a:r>
          </a:p>
        </p:txBody>
      </p:sp>
    </p:spTree>
    <p:extLst>
      <p:ext uri="{BB962C8B-B14F-4D97-AF65-F5344CB8AC3E}">
        <p14:creationId xmlns:p14="http://schemas.microsoft.com/office/powerpoint/2010/main" val="1340631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14A46DB-53AD-E380-EBA7-5675F6E3D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17" y="100254"/>
            <a:ext cx="10032165" cy="62634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E95B7A-471C-6DC5-24A7-72C3835F7F34}"/>
              </a:ext>
            </a:extLst>
          </p:cNvPr>
          <p:cNvSpPr txBox="1"/>
          <p:nvPr/>
        </p:nvSpPr>
        <p:spPr>
          <a:xfrm>
            <a:off x="1707619" y="6363722"/>
            <a:ext cx="877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Combined Dataset (Stanford, Knight &lt;= 120 days), Aging Proteome by </a:t>
            </a:r>
            <a:r>
              <a:rPr lang="en-US" b="1" dirty="0" err="1"/>
              <a:t>drawdate</a:t>
            </a:r>
            <a:r>
              <a:rPr lang="en-US" b="1" dirty="0"/>
              <a:t> difference</a:t>
            </a:r>
          </a:p>
        </p:txBody>
      </p:sp>
    </p:spTree>
    <p:extLst>
      <p:ext uri="{BB962C8B-B14F-4D97-AF65-F5344CB8AC3E}">
        <p14:creationId xmlns:p14="http://schemas.microsoft.com/office/powerpoint/2010/main" val="1585080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E95B7A-471C-6DC5-24A7-72C3835F7F34}"/>
              </a:ext>
            </a:extLst>
          </p:cNvPr>
          <p:cNvSpPr txBox="1"/>
          <p:nvPr/>
        </p:nvSpPr>
        <p:spPr>
          <a:xfrm>
            <a:off x="1833453" y="6363722"/>
            <a:ext cx="852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Combined Dataset (Stanford, Knight &lt;= 120 days), AD Proteome by </a:t>
            </a:r>
            <a:r>
              <a:rPr lang="en-US" b="1" dirty="0" err="1"/>
              <a:t>drawdate</a:t>
            </a:r>
            <a:r>
              <a:rPr lang="en-US" b="1" dirty="0"/>
              <a:t> difference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1470463-E4EF-8FB7-29C7-58721A65A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691" y="124946"/>
            <a:ext cx="9992617" cy="623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88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lines with dots&#10;&#10;Description automatically generated">
            <a:extLst>
              <a:ext uri="{FF2B5EF4-FFF2-40B4-BE49-F238E27FC236}">
                <a16:creationId xmlns:a16="http://schemas.microsoft.com/office/drawing/2014/main" id="{70A8D4CF-CA29-C800-92E0-33C31E1F4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12324"/>
            <a:ext cx="7772400" cy="4857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56C96E-68DE-5E44-B7F2-CC7CA80A31F0}"/>
              </a:ext>
            </a:extLst>
          </p:cNvPr>
          <p:cNvSpPr txBox="1"/>
          <p:nvPr/>
        </p:nvSpPr>
        <p:spPr>
          <a:xfrm>
            <a:off x="3019360" y="5783614"/>
            <a:ext cx="6153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Correlation Network of Stanford Plasma Proteomes </a:t>
            </a:r>
          </a:p>
          <a:p>
            <a:pPr algn="ctr"/>
            <a:r>
              <a:rPr lang="en-US" b="1" dirty="0"/>
              <a:t>(Hierarchically clustered, filtered by significance of correlation)</a:t>
            </a:r>
          </a:p>
        </p:txBody>
      </p:sp>
    </p:spTree>
    <p:extLst>
      <p:ext uri="{BB962C8B-B14F-4D97-AF65-F5344CB8AC3E}">
        <p14:creationId xmlns:p14="http://schemas.microsoft.com/office/powerpoint/2010/main" val="1061703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graphs showing different types of proteome&#10;&#10;Description automatically generated">
            <a:extLst>
              <a:ext uri="{FF2B5EF4-FFF2-40B4-BE49-F238E27FC236}">
                <a16:creationId xmlns:a16="http://schemas.microsoft.com/office/drawing/2014/main" id="{83FEA3C8-D106-DFCD-3829-62A90B940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11" y="214489"/>
            <a:ext cx="9500549" cy="5925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69419F-BF6E-709A-A183-8CEBB7B7C5CA}"/>
              </a:ext>
            </a:extLst>
          </p:cNvPr>
          <p:cNvSpPr txBox="1"/>
          <p:nvPr/>
        </p:nvSpPr>
        <p:spPr>
          <a:xfrm>
            <a:off x="1812808" y="6274179"/>
            <a:ext cx="856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Combined Dataset (Stanford, Knight &lt;= 120 days), Sex Proteome by </a:t>
            </a:r>
            <a:r>
              <a:rPr lang="en-US" b="1" dirty="0" err="1"/>
              <a:t>drawdate</a:t>
            </a:r>
            <a:r>
              <a:rPr lang="en-US" b="1" dirty="0"/>
              <a:t> difference</a:t>
            </a:r>
          </a:p>
        </p:txBody>
      </p:sp>
    </p:spTree>
    <p:extLst>
      <p:ext uri="{BB962C8B-B14F-4D97-AF65-F5344CB8AC3E}">
        <p14:creationId xmlns:p14="http://schemas.microsoft.com/office/powerpoint/2010/main" val="2497953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69419F-BF6E-709A-A183-8CEBB7B7C5CA}"/>
              </a:ext>
            </a:extLst>
          </p:cNvPr>
          <p:cNvSpPr txBox="1"/>
          <p:nvPr/>
        </p:nvSpPr>
        <p:spPr>
          <a:xfrm>
            <a:off x="1707618" y="6296407"/>
            <a:ext cx="877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Combined Dataset (Stanford, Knight &lt;= 120 days), Aging Proteome by </a:t>
            </a:r>
            <a:r>
              <a:rPr lang="en-US" b="1" dirty="0" err="1"/>
              <a:t>drawdate</a:t>
            </a:r>
            <a:r>
              <a:rPr lang="en-US" b="1" dirty="0"/>
              <a:t> difference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2269-00BB-19FB-D253-6B49468C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60" y="231422"/>
            <a:ext cx="9714257" cy="60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12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69419F-BF6E-709A-A183-8CEBB7B7C5CA}"/>
              </a:ext>
            </a:extLst>
          </p:cNvPr>
          <p:cNvSpPr txBox="1"/>
          <p:nvPr/>
        </p:nvSpPr>
        <p:spPr>
          <a:xfrm>
            <a:off x="1812807" y="6279823"/>
            <a:ext cx="856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Combined Dataset (Stanford, Knight &lt;= 120 days), AD Proteome by </a:t>
            </a:r>
            <a:r>
              <a:rPr lang="en-US" b="1" dirty="0" err="1"/>
              <a:t>drawdate</a:t>
            </a:r>
            <a:r>
              <a:rPr lang="en-US" b="1" dirty="0"/>
              <a:t> difference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853BC38D-956A-A64B-D483-DF0E860F9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38" y="61184"/>
            <a:ext cx="9951323" cy="621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22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5E8FA3F-E685-90EC-F8D7-2AFCC629D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911" y="36646"/>
            <a:ext cx="9818178" cy="6129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EEBE9D-16D0-6597-FBF6-A3CDAED11F1B}"/>
              </a:ext>
            </a:extLst>
          </p:cNvPr>
          <p:cNvSpPr txBox="1"/>
          <p:nvPr/>
        </p:nvSpPr>
        <p:spPr>
          <a:xfrm>
            <a:off x="1727304" y="6166513"/>
            <a:ext cx="8737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Combined Dataset (Stanford, Knight &lt;= 120 days), Inverse Normal Transformation Applied</a:t>
            </a:r>
          </a:p>
          <a:p>
            <a:pPr algn="ctr"/>
            <a:r>
              <a:rPr lang="en-US" b="1" dirty="0"/>
              <a:t>Sex Proteome (Male) by </a:t>
            </a:r>
            <a:r>
              <a:rPr lang="en-US" b="1" dirty="0" err="1"/>
              <a:t>drawdate</a:t>
            </a:r>
            <a:r>
              <a:rPr lang="en-US" b="1" dirty="0"/>
              <a:t> difference</a:t>
            </a:r>
          </a:p>
        </p:txBody>
      </p:sp>
    </p:spTree>
    <p:extLst>
      <p:ext uri="{BB962C8B-B14F-4D97-AF65-F5344CB8AC3E}">
        <p14:creationId xmlns:p14="http://schemas.microsoft.com/office/powerpoint/2010/main" val="3211268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EBE9D-16D0-6597-FBF6-A3CDAED11F1B}"/>
              </a:ext>
            </a:extLst>
          </p:cNvPr>
          <p:cNvSpPr txBox="1"/>
          <p:nvPr/>
        </p:nvSpPr>
        <p:spPr>
          <a:xfrm>
            <a:off x="1727304" y="6166513"/>
            <a:ext cx="8737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Combined Dataset (Stanford, Knight &lt;= 120 days), Inverse Normal Transformation Applied</a:t>
            </a:r>
          </a:p>
          <a:p>
            <a:pPr algn="ctr"/>
            <a:r>
              <a:rPr lang="en-US" b="1" dirty="0"/>
              <a:t>Aging Proteome by </a:t>
            </a:r>
            <a:r>
              <a:rPr lang="en-US" b="1" dirty="0" err="1"/>
              <a:t>drawdate</a:t>
            </a:r>
            <a:r>
              <a:rPr lang="en-US" b="1" dirty="0"/>
              <a:t> difference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2E07C5B9-0480-A8FC-8077-2042C3DA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23" y="40033"/>
            <a:ext cx="9812753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742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EBBCAC93-BE73-D212-44D5-E3E7DC3A1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23" y="45156"/>
            <a:ext cx="9812753" cy="6126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28B87C-BA44-B755-B86F-720ECF9369CC}"/>
              </a:ext>
            </a:extLst>
          </p:cNvPr>
          <p:cNvSpPr txBox="1"/>
          <p:nvPr/>
        </p:nvSpPr>
        <p:spPr>
          <a:xfrm>
            <a:off x="1727304" y="6166513"/>
            <a:ext cx="8737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Combined Dataset (Stanford, Knight &lt;= 120 days), Inverse Normal Transformation Applied</a:t>
            </a:r>
          </a:p>
          <a:p>
            <a:pPr algn="ctr"/>
            <a:r>
              <a:rPr lang="en-US" b="1" dirty="0"/>
              <a:t>AD Proteome by </a:t>
            </a:r>
            <a:r>
              <a:rPr lang="en-US" b="1" dirty="0" err="1"/>
              <a:t>drawdate</a:t>
            </a:r>
            <a:r>
              <a:rPr lang="en-US" b="1" dirty="0"/>
              <a:t> difference</a:t>
            </a:r>
          </a:p>
        </p:txBody>
      </p:sp>
    </p:spTree>
    <p:extLst>
      <p:ext uri="{BB962C8B-B14F-4D97-AF65-F5344CB8AC3E}">
        <p14:creationId xmlns:p14="http://schemas.microsoft.com/office/powerpoint/2010/main" val="9572764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AB42C15-E6AD-1337-0C1C-AD7E8922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819" y="216139"/>
            <a:ext cx="9256822" cy="5779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A9E860-CE22-CFFC-BFD4-A7E471B1A074}"/>
              </a:ext>
            </a:extLst>
          </p:cNvPr>
          <p:cNvSpPr txBox="1"/>
          <p:nvPr/>
        </p:nvSpPr>
        <p:spPr>
          <a:xfrm>
            <a:off x="2937025" y="5995530"/>
            <a:ext cx="6318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Combined Dataset (Stanford, Knight &lt;= 120 days), </a:t>
            </a:r>
          </a:p>
          <a:p>
            <a:pPr algn="ctr"/>
            <a:r>
              <a:rPr lang="en-US" b="1" dirty="0"/>
              <a:t>Sex Proteome log2fc values of </a:t>
            </a:r>
            <a:r>
              <a:rPr lang="en-US" b="1" dirty="0" err="1"/>
              <a:t>drawdate</a:t>
            </a:r>
            <a:r>
              <a:rPr lang="en-US" b="1" dirty="0"/>
              <a:t> bins against each other </a:t>
            </a:r>
          </a:p>
        </p:txBody>
      </p:sp>
    </p:spTree>
    <p:extLst>
      <p:ext uri="{BB962C8B-B14F-4D97-AF65-F5344CB8AC3E}">
        <p14:creationId xmlns:p14="http://schemas.microsoft.com/office/powerpoint/2010/main" val="3842453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920C0D16-95F4-2B79-9A5E-6582C9F7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92" y="175826"/>
            <a:ext cx="9470015" cy="59124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BB72EC-41D0-1FA7-E249-224A28F3E55D}"/>
              </a:ext>
            </a:extLst>
          </p:cNvPr>
          <p:cNvSpPr txBox="1"/>
          <p:nvPr/>
        </p:nvSpPr>
        <p:spPr>
          <a:xfrm>
            <a:off x="2937025" y="5995530"/>
            <a:ext cx="6318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Combined Dataset (Stanford, Knight &lt;= 120 days), </a:t>
            </a:r>
          </a:p>
          <a:p>
            <a:pPr algn="ctr"/>
            <a:r>
              <a:rPr lang="en-US" b="1" dirty="0"/>
              <a:t>AD Proteome log2fc values of </a:t>
            </a:r>
            <a:r>
              <a:rPr lang="en-US" b="1" dirty="0" err="1"/>
              <a:t>drawdate</a:t>
            </a:r>
            <a:r>
              <a:rPr lang="en-US" b="1" dirty="0"/>
              <a:t> bins against each other </a:t>
            </a:r>
          </a:p>
        </p:txBody>
      </p:sp>
    </p:spTree>
    <p:extLst>
      <p:ext uri="{BB962C8B-B14F-4D97-AF65-F5344CB8AC3E}">
        <p14:creationId xmlns:p14="http://schemas.microsoft.com/office/powerpoint/2010/main" val="4202983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numbers and a group&#10;&#10;Description automatically generated">
            <a:extLst>
              <a:ext uri="{FF2B5EF4-FFF2-40B4-BE49-F238E27FC236}">
                <a16:creationId xmlns:a16="http://schemas.microsoft.com/office/drawing/2014/main" id="{C9014076-D655-2784-8D42-F6DB33DA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968" y="562967"/>
            <a:ext cx="5740064" cy="5074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56C96E-68DE-5E44-B7F2-CC7CA80A31F0}"/>
              </a:ext>
            </a:extLst>
          </p:cNvPr>
          <p:cNvSpPr txBox="1"/>
          <p:nvPr/>
        </p:nvSpPr>
        <p:spPr>
          <a:xfrm>
            <a:off x="3019360" y="5783614"/>
            <a:ext cx="6153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Correlation Network of Stanford Plasma Proteomes </a:t>
            </a:r>
          </a:p>
          <a:p>
            <a:pPr algn="ctr"/>
            <a:r>
              <a:rPr lang="en-US" b="1" dirty="0"/>
              <a:t>(Hierarchically clustered, filtered by significance of correlation)</a:t>
            </a:r>
          </a:p>
        </p:txBody>
      </p:sp>
    </p:spTree>
    <p:extLst>
      <p:ext uri="{BB962C8B-B14F-4D97-AF65-F5344CB8AC3E}">
        <p14:creationId xmlns:p14="http://schemas.microsoft.com/office/powerpoint/2010/main" val="153904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0865A-C80F-61B3-360A-EE271B9B9CA0}"/>
              </a:ext>
            </a:extLst>
          </p:cNvPr>
          <p:cNvSpPr txBox="1"/>
          <p:nvPr/>
        </p:nvSpPr>
        <p:spPr>
          <a:xfrm>
            <a:off x="2968787" y="2865120"/>
            <a:ext cx="6481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138290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with red and blue dots&#10;&#10;Description automatically generated">
            <a:extLst>
              <a:ext uri="{FF2B5EF4-FFF2-40B4-BE49-F238E27FC236}">
                <a16:creationId xmlns:a16="http://schemas.microsoft.com/office/drawing/2014/main" id="{C5649A38-3532-A4C1-0AE9-45963200A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960" y="310454"/>
            <a:ext cx="5696080" cy="5751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C21E56-9F4F-BC0A-3600-DBB3647DA5AC}"/>
              </a:ext>
            </a:extLst>
          </p:cNvPr>
          <p:cNvSpPr txBox="1"/>
          <p:nvPr/>
        </p:nvSpPr>
        <p:spPr>
          <a:xfrm>
            <a:off x="2339170" y="6239174"/>
            <a:ext cx="751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Knight Dataset w/ </a:t>
            </a:r>
            <a:r>
              <a:rPr lang="en-US" b="1" dirty="0" err="1"/>
              <a:t>drawdate</a:t>
            </a:r>
            <a:r>
              <a:rPr lang="en-US" b="1" dirty="0"/>
              <a:t> difference &lt;= 120 days, PCA of CSF-Plasma Ratio</a:t>
            </a:r>
          </a:p>
        </p:txBody>
      </p:sp>
    </p:spTree>
    <p:extLst>
      <p:ext uri="{BB962C8B-B14F-4D97-AF65-F5344CB8AC3E}">
        <p14:creationId xmlns:p14="http://schemas.microsoft.com/office/powerpoint/2010/main" val="4020830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C21E56-9F4F-BC0A-3600-DBB3647DA5AC}"/>
              </a:ext>
            </a:extLst>
          </p:cNvPr>
          <p:cNvSpPr txBox="1"/>
          <p:nvPr/>
        </p:nvSpPr>
        <p:spPr>
          <a:xfrm>
            <a:off x="2819813" y="6262620"/>
            <a:ext cx="6552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Knight Dataset w/ </a:t>
            </a:r>
            <a:r>
              <a:rPr lang="en-US" b="1" dirty="0" err="1"/>
              <a:t>drawdate</a:t>
            </a:r>
            <a:r>
              <a:rPr lang="en-US" b="1" dirty="0"/>
              <a:t> difference &lt;= 120 days, PCA of Plasma</a:t>
            </a:r>
          </a:p>
        </p:txBody>
      </p:sp>
      <p:pic>
        <p:nvPicPr>
          <p:cNvPr id="5" name="Picture 4" descr="A diagram of a variety of species&#10;&#10;Description automatically generated with medium confidence">
            <a:extLst>
              <a:ext uri="{FF2B5EF4-FFF2-40B4-BE49-F238E27FC236}">
                <a16:creationId xmlns:a16="http://schemas.microsoft.com/office/drawing/2014/main" id="{3E6B4EC9-0E38-1AFD-4B23-10EA3E5D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477" y="226048"/>
            <a:ext cx="5705045" cy="577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64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1148</Words>
  <Application>Microsoft Macintosh PowerPoint</Application>
  <PresentationFormat>Widescreen</PresentationFormat>
  <Paragraphs>128</Paragraphs>
  <Slides>57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Seonghyun Yoon</dc:creator>
  <cp:lastModifiedBy>Seonghyun Yoon</cp:lastModifiedBy>
  <cp:revision>15</cp:revision>
  <dcterms:created xsi:type="dcterms:W3CDTF">2023-10-17T00:01:16Z</dcterms:created>
  <dcterms:modified xsi:type="dcterms:W3CDTF">2023-10-17T07:48:42Z</dcterms:modified>
</cp:coreProperties>
</file>